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97" r:id="rId5"/>
    <p:sldMasterId id="2147483695" r:id="rId6"/>
    <p:sldMasterId id="2147483684" r:id="rId7"/>
  </p:sldMasterIdLst>
  <p:notesMasterIdLst>
    <p:notesMasterId r:id="rId43"/>
  </p:notesMasterIdLst>
  <p:handoutMasterIdLst>
    <p:handoutMasterId r:id="rId44"/>
  </p:handoutMasterIdLst>
  <p:sldIdLst>
    <p:sldId id="300" r:id="rId8"/>
    <p:sldId id="259" r:id="rId9"/>
    <p:sldId id="269" r:id="rId10"/>
    <p:sldId id="270" r:id="rId11"/>
    <p:sldId id="273" r:id="rId12"/>
    <p:sldId id="261" r:id="rId13"/>
    <p:sldId id="267" r:id="rId14"/>
    <p:sldId id="293" r:id="rId15"/>
    <p:sldId id="291" r:id="rId16"/>
    <p:sldId id="292" r:id="rId17"/>
    <p:sldId id="295" r:id="rId18"/>
    <p:sldId id="296" r:id="rId19"/>
    <p:sldId id="289" r:id="rId20"/>
    <p:sldId id="276" r:id="rId21"/>
    <p:sldId id="302" r:id="rId22"/>
    <p:sldId id="288" r:id="rId23"/>
    <p:sldId id="280" r:id="rId24"/>
    <p:sldId id="278" r:id="rId25"/>
    <p:sldId id="303" r:id="rId26"/>
    <p:sldId id="298" r:id="rId27"/>
    <p:sldId id="297" r:id="rId28"/>
    <p:sldId id="299" r:id="rId29"/>
    <p:sldId id="287" r:id="rId30"/>
    <p:sldId id="279" r:id="rId31"/>
    <p:sldId id="285" r:id="rId32"/>
    <p:sldId id="304" r:id="rId33"/>
    <p:sldId id="306" r:id="rId34"/>
    <p:sldId id="307" r:id="rId35"/>
    <p:sldId id="308" r:id="rId36"/>
    <p:sldId id="309" r:id="rId37"/>
    <p:sldId id="281" r:id="rId38"/>
    <p:sldId id="282" r:id="rId39"/>
    <p:sldId id="286" r:id="rId40"/>
    <p:sldId id="284" r:id="rId41"/>
    <p:sldId id="26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fore the session" id="{9248E0E9-B469-42C5-B521-34DBB63F9E0C}">
          <p14:sldIdLst>
            <p14:sldId id="300"/>
            <p14:sldId id="259"/>
            <p14:sldId id="269"/>
            <p14:sldId id="270"/>
          </p14:sldIdLst>
        </p14:section>
        <p14:section name="The session" id="{9BCE8471-468A-4538-82B3-E4E62B0A593E}">
          <p14:sldIdLst>
            <p14:sldId id="273"/>
            <p14:sldId id="261"/>
            <p14:sldId id="267"/>
            <p14:sldId id="293"/>
            <p14:sldId id="291"/>
            <p14:sldId id="292"/>
            <p14:sldId id="295"/>
            <p14:sldId id="296"/>
            <p14:sldId id="289"/>
            <p14:sldId id="276"/>
            <p14:sldId id="302"/>
            <p14:sldId id="288"/>
            <p14:sldId id="280"/>
            <p14:sldId id="278"/>
            <p14:sldId id="303"/>
            <p14:sldId id="298"/>
            <p14:sldId id="297"/>
            <p14:sldId id="299"/>
            <p14:sldId id="287"/>
            <p14:sldId id="279"/>
            <p14:sldId id="285"/>
            <p14:sldId id="304"/>
            <p14:sldId id="306"/>
            <p14:sldId id="307"/>
            <p14:sldId id="308"/>
            <p14:sldId id="309"/>
            <p14:sldId id="281"/>
            <p14:sldId id="282"/>
            <p14:sldId id="286"/>
            <p14:sldId id="28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28695"/>
    <a:srgbClr val="E17F7F"/>
    <a:srgbClr val="346297"/>
    <a:srgbClr val="3B2B46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1" autoAdjust="0"/>
    <p:restoredTop sz="77911" autoAdjust="0"/>
  </p:normalViewPr>
  <p:slideViewPr>
    <p:cSldViewPr snapToGrid="0">
      <p:cViewPr varScale="1">
        <p:scale>
          <a:sx n="62" d="100"/>
          <a:sy n="62" d="100"/>
        </p:scale>
        <p:origin x="1200" y="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200" d="100"/>
          <a:sy n="200" d="100"/>
        </p:scale>
        <p:origin x="1392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microsoft.com/office/2018/10/relationships/authors" Target="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24/06/2025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24/06/2025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26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B5725-5446-384E-61CE-B67A28CE7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1474976-4B23-D2C0-02D7-4502B3D84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19D5E90-1110-9E1B-6560-94467F7B9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8FED37-C1DC-FF65-AB67-C06C04D23A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546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761B2-057F-1A06-08E9-4C17EDB46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59021B-5A85-6394-503B-A4B5977704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EAA283A-78E7-1FAA-2EEB-ADF36A7E7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814A31-7D64-8F1C-B607-ACF7B2349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330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5ED2E-3FF5-EE87-BBCB-D884167C3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81A245B-2F62-283F-ED94-D6A9579A0E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BE53F35-2D2E-C2D7-3822-7E2C31944F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078B2F-D13E-6489-85BF-3F1886B341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580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47C5E-3B31-628E-20B7-462191AFB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D938B7C-F679-8854-DA3F-8DD3BA5CAC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550AE20-F5B8-C005-620C-D2C341986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Challenges wrt to PowerShellGallery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53DD10A-F901-8062-BC7B-666A0D603E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63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263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8D29B-BA0F-ACDA-A794-6F953F742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ADD6C62-44DB-C446-FDD5-AE44AD0C0B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1969E93-E9BB-0406-4F7B-64B8375A2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25C161-560A-AF9C-88AA-ECE7ABCA1B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211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040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2A65D-2EA7-ED0D-0FB9-7ED393D4D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04E9D63-A931-15A9-E4AE-2EAB11E0AB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BABFA37-D48B-F008-8A15-44B960DE2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379ED94-F14A-4358-4133-C0E23EEAC3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062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81BBF-3B1E-8C71-24EB-9A14652AE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596C31-51DF-FB62-E534-8E33C40BC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5E067E-AE4E-C4FD-AC6E-1EA14E0B4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24DD3-9FE7-E6D1-4418-2251E45618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337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82F5C-1425-6785-8403-68DEBE5DB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14F3A2A-5BAC-CFCB-1701-03FE9EFA66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4255C48-362A-969E-A4AF-58F6E405AD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F3434F-AF36-34C6-F163-D4BFBC5988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643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534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7576D-FF85-E4B6-13E7-20E4E98AC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86DB04D-6897-DCE0-5415-CD0AB64F6C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A7F4008-4360-AD64-83AD-61CED549AD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FB4024-6D97-CF16-F31C-B05D181A70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0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D972F-DBA5-39F6-010B-51F98EC62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4AD1C37-02C8-A1E9-0888-02EF4854C4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C73E837-3A0A-B91C-D3C7-A15EDE89AF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E2A6AE-A98D-744A-F995-DCE830093B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628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F8EF1-E0B8-D6DC-7D69-625F259F1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D049C41-E012-94CB-D785-0F951F085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DDBC3E7-290F-3861-026C-F3161D8CC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C72F3B-D7C4-0F16-7B72-46E7893D24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3941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35608-26A5-DF5B-56D2-575395A93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1B7A215-0482-2449-74CD-C57461CBF0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B9C6E11-4DBA-514E-34CB-C644DFC24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116961-2C6B-D0D6-F187-2DCF445BEF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2164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647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3952C-DBAB-1D51-4FFF-7714CC86B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4C96028-39AB-8735-0B41-6FECDA3CE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87768E0-5C12-0E04-657C-E7EBC0EB61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D2AB4E-05CC-9333-39CB-AB1BB9E64B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531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1B7F2-F040-D3F7-CBCA-D10D35A6A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2E1236A-D6BB-AC1B-DEFE-0FB58393B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CB4423F-45D6-2C1A-9B64-1C7C503CBD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2ACDB5-A76D-4B44-8087-DC551501C6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205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C4E31-2A26-885D-8150-CEC5DC945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6B8F7-1BFE-DDF1-55C9-4979210E4C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CB143F-A0E9-782A-AA32-08D5982A9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9E2DA-8EB6-E860-A7E2-5734F7E67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8750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1525B-8594-2AE6-326A-910DE4261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B1238C7-5A45-4DA1-264E-983FB0CEF6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8CE76C2-20A0-120C-D5C2-15A5382BC7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Demo caching rule for MAR – had screenshots bc the demo gods were unhappy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63DDA7E-1FA2-3235-814B-42DBA2995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3365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80856-4A9F-A35E-98E2-7EFEBD4CC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7D9E1AE-BF58-AE02-AA72-6CA8954329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D4D2F99-7E57-85F8-7E63-F01AD2448F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4D10B82-9C68-75B7-935E-41B24E148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86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73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F4107-59C9-47AD-BF38-CB8447FA1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740A1AF-A86E-1FD8-9D79-1BE8AEA6EE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6B44B7B-4059-779A-17A3-E4D730849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9253B5-B117-5F0E-DB7C-9CDC4488E6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7389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90159-5591-A01A-C879-111ED6DAF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54543ED-270A-1B2B-A543-A1624701B9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DA6A485-7F74-ACB6-F8E4-B646FA60C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09C8C7-6C3B-BE06-F378-A07E2E1A9F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807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13312-2E65-61E6-59C1-1F927E7B8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C559746-4626-B067-3799-3772BEA91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203B156-AD0D-9EFB-58C9-458860A94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4E84DE1-44F3-F340-D589-649DB077E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3062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DE553-B3EA-B893-98C0-C37CFC172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58AA2AD-59DE-7DFF-94D9-F3276EB8F0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3B8C4AA-C7A8-BD69-13D4-EFA533BF7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3F0118-A558-3DC3-C64C-44251269D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825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726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440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600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892BB-A0A6-21A0-9A15-A74739853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294134B-4FD2-521B-5088-94D0C5B351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557064A-7A9D-96C9-E203-2B3AC1C41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AC1200-9956-1290-EF72-A05D4AEEC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266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C0037-E41F-897B-7AA4-92F0C248C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B93EEFC-F1F8-CC45-A021-4A0FA57092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0CB9A02-9EC2-635D-36D2-AB76C1223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E17AE0-3E44-DC3F-3B13-AAE9DF44E5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340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D47E2-157E-F6E9-314C-E77A77106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729AD66-0818-8CEF-4B16-A1B9F6767C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67404E4-1B88-7C1A-7AC8-63FED2748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01C061-19DE-6D0F-D2FD-2C4256333F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392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41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ue">
    <p:bg>
      <p:bgPr>
        <a:solidFill>
          <a:srgbClr val="3462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61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666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659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6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Police, Graphique, graphisme, capture d’écran&#10;&#10;Description générée automatiquement">
            <a:extLst>
              <a:ext uri="{FF2B5EF4-FFF2-40B4-BE49-F238E27FC236}">
                <a16:creationId xmlns:a16="http://schemas.microsoft.com/office/drawing/2014/main" id="{4BAF5A96-834B-D12C-CB6C-63FE0247752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00" y="6138849"/>
            <a:ext cx="2720050" cy="52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27B60B6-58D4-7B9F-C29A-CE66AF93F596}"/>
              </a:ext>
            </a:extLst>
          </p:cNvPr>
          <p:cNvSpPr txBox="1">
            <a:spLocks/>
          </p:cNvSpPr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5000">
                <a:latin typeface="Stencil" panose="040409050D0802020404" pitchFamily="82" charset="0"/>
              </a:rPr>
              <a:t> 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7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rgbClr val="346296"/>
                </a:solidFill>
              </a:rPr>
              <a:t>@anam_MSFT</a:t>
            </a:r>
            <a:endParaRPr lang="en-GB" b="1" dirty="0">
              <a:solidFill>
                <a:srgbClr val="346296"/>
              </a:solidFill>
            </a:endParaRPr>
          </a:p>
        </p:txBody>
      </p:sp>
      <p:pic>
        <p:nvPicPr>
          <p:cNvPr id="2" name="Image 1" descr="Une image contenant capture d’écran, ligne, Graphique, Bleu électrique&#10;&#10;Description générée automatiquement">
            <a:extLst>
              <a:ext uri="{FF2B5EF4-FFF2-40B4-BE49-F238E27FC236}">
                <a16:creationId xmlns:a16="http://schemas.microsoft.com/office/drawing/2014/main" id="{EC42AD5F-B6B5-8DD5-EE15-B684945B57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43" y="6367194"/>
            <a:ext cx="342783" cy="35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@anam_MSFT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  <p:pic>
        <p:nvPicPr>
          <p:cNvPr id="11" name="Image 10" descr="Une image contenant capture d’écran, ligne, Graphique, Bleu électrique&#10;&#10;Description générée automatiquement">
            <a:extLst>
              <a:ext uri="{FF2B5EF4-FFF2-40B4-BE49-F238E27FC236}">
                <a16:creationId xmlns:a16="http://schemas.microsoft.com/office/drawing/2014/main" id="{8F580B04-0A71-F403-17DA-BF3F734827E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43" y="6367194"/>
            <a:ext cx="342783" cy="350754"/>
          </a:xfrm>
          <a:prstGeom prst="rect">
            <a:avLst/>
          </a:prstGeom>
        </p:spPr>
      </p:pic>
      <p:pic>
        <p:nvPicPr>
          <p:cNvPr id="5" name="Image 4" descr="Une image contenant Police, Graphique, graphisme, capture d’écran&#10;&#10;Description générée automatiquement">
            <a:extLst>
              <a:ext uri="{FF2B5EF4-FFF2-40B4-BE49-F238E27FC236}">
                <a16:creationId xmlns:a16="http://schemas.microsoft.com/office/drawing/2014/main" id="{BEDCEE56-1BA9-8210-7BDF-2455F87929E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716" y="1147469"/>
            <a:ext cx="1169451" cy="22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ontainers/image-spe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owershell/gallery/powershellget/supported-repositories?view=powershellget-3.x#azure-container-registry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PowerShell/PSResourceGet" TargetMode="External"/><Relationship Id="rId4" Type="http://schemas.openxmlformats.org/officeDocument/2006/relationships/hyperlink" Target="https://learn.microsoft.com/en-us/powershell/gallery/powershellget/supported-repositories?view=powershellget-3.x#microsoft-artifact-registry-mar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12BD2B3-5213-AE89-B245-3E2067844782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>
                <a:latin typeface="Segoe UI" panose="020B0502040204020203" pitchFamily="34" charset="0"/>
                <a:cs typeface="Segoe UI" panose="020B0502040204020203" pitchFamily="34" charset="0"/>
              </a:rPr>
              <a:t>Anam Navied</a:t>
            </a:r>
            <a:endParaRPr lang="en-GB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Connecteur droit 5">
            <a:extLst>
              <a:ext uri="{FF2B5EF4-FFF2-40B4-BE49-F238E27FC236}">
                <a16:creationId xmlns:a16="http://schemas.microsoft.com/office/drawing/2014/main" id="{E9631884-5100-1BA8-2365-47609B2977D7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>
            <a:extLst>
              <a:ext uri="{FF2B5EF4-FFF2-40B4-BE49-F238E27FC236}">
                <a16:creationId xmlns:a16="http://schemas.microsoft.com/office/drawing/2014/main" id="{EC34FE26-AFCF-2A09-DB2E-84FFA4D454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3600" y="2672840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DE" sz="6000" b="1" dirty="0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</a:t>
            </a:r>
            <a:r>
              <a:rPr lang="en-US" sz="6000" b="1" dirty="0" err="1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</a:t>
            </a:r>
            <a:r>
              <a:rPr lang="en-US" sz="6000" b="1" dirty="0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Up:</a:t>
            </a:r>
            <a:endParaRPr lang="en-DE" sz="6000" b="1" dirty="0">
              <a:solidFill>
                <a:srgbClr val="346296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980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F2D58-4C35-1619-FFF8-D5F44D384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1863DE-B85A-9A0B-C5A7-B0BD05D7B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PSResourceGet Introduction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8AC441-00A7-B2FE-49B7-F4473DE55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39718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Package </a:t>
            </a:r>
            <a:r>
              <a:rPr lang="en-GB"/>
              <a:t>manager for find</a:t>
            </a:r>
            <a:r>
              <a:rPr lang="en-GB" dirty="0"/>
              <a:t>, install and publish PowerShell resources (scripts, modules) from repositories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E56ACB-B4A2-357E-987E-FFCEF4AF9915}"/>
              </a:ext>
            </a:extLst>
          </p:cNvPr>
          <p:cNvSpPr/>
          <p:nvPr/>
        </p:nvSpPr>
        <p:spPr>
          <a:xfrm>
            <a:off x="703493" y="3428997"/>
            <a:ext cx="2963308" cy="1532965"/>
          </a:xfrm>
          <a:prstGeom prst="roundRect">
            <a:avLst/>
          </a:prstGeom>
          <a:solidFill>
            <a:srgbClr val="F2869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PowerShellGet v2 (2.x and below)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FBDC4A-A69D-56ED-89CF-5E75EA50EB6F}"/>
              </a:ext>
            </a:extLst>
          </p:cNvPr>
          <p:cNvSpPr txBox="1"/>
          <p:nvPr/>
        </p:nvSpPr>
        <p:spPr>
          <a:xfrm>
            <a:off x="1397787" y="5340597"/>
            <a:ext cx="2120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Install-Module</a:t>
            </a:r>
          </a:p>
          <a:p>
            <a:r>
              <a:rPr lang="en-US" sz="2000"/>
              <a:t>Find-Module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D8CEA48-B2C2-0F29-6D75-782E7A1D84FB}"/>
              </a:ext>
            </a:extLst>
          </p:cNvPr>
          <p:cNvSpPr/>
          <p:nvPr/>
        </p:nvSpPr>
        <p:spPr>
          <a:xfrm>
            <a:off x="8390492" y="3428997"/>
            <a:ext cx="2963308" cy="15329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PSResourceGet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5C2CBC-6AB2-C98C-8977-A35C6F5E6DF9}"/>
              </a:ext>
            </a:extLst>
          </p:cNvPr>
          <p:cNvSpPr txBox="1"/>
          <p:nvPr/>
        </p:nvSpPr>
        <p:spPr>
          <a:xfrm>
            <a:off x="8812070" y="5340597"/>
            <a:ext cx="2120152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Install-PSResource</a:t>
            </a:r>
          </a:p>
          <a:p>
            <a:r>
              <a:rPr lang="en-US" sz="2000"/>
              <a:t>Find-PSResource</a:t>
            </a:r>
          </a:p>
        </p:txBody>
      </p:sp>
    </p:spTree>
    <p:extLst>
      <p:ext uri="{BB962C8B-B14F-4D97-AF65-F5344CB8AC3E}">
        <p14:creationId xmlns:p14="http://schemas.microsoft.com/office/powerpoint/2010/main" val="2421905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93ED2-FE76-7CF6-A7D0-7019A8B01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E4CE04-5B71-0285-C787-7B9A56C0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PSResourceGet Introduction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113B12-C556-57A7-659E-C2AB8515C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39718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Package </a:t>
            </a:r>
            <a:r>
              <a:rPr lang="en-GB"/>
              <a:t>manager for find</a:t>
            </a:r>
            <a:r>
              <a:rPr lang="en-GB" dirty="0"/>
              <a:t>, install and publish PowerShell resources (scripts, modules) from repositories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9B78638-EEEA-56DC-1805-BD060465CDC3}"/>
              </a:ext>
            </a:extLst>
          </p:cNvPr>
          <p:cNvSpPr/>
          <p:nvPr/>
        </p:nvSpPr>
        <p:spPr>
          <a:xfrm>
            <a:off x="703493" y="3428997"/>
            <a:ext cx="2963308" cy="1532965"/>
          </a:xfrm>
          <a:prstGeom prst="roundRect">
            <a:avLst/>
          </a:prstGeom>
          <a:solidFill>
            <a:srgbClr val="F2869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PowerShellGet v2 (2.x and below)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EDBC9-5DF5-9A72-87F2-98051824BF9C}"/>
              </a:ext>
            </a:extLst>
          </p:cNvPr>
          <p:cNvSpPr txBox="1"/>
          <p:nvPr/>
        </p:nvSpPr>
        <p:spPr>
          <a:xfrm>
            <a:off x="1397787" y="5340597"/>
            <a:ext cx="2120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Install-Module</a:t>
            </a:r>
          </a:p>
          <a:p>
            <a:r>
              <a:rPr lang="en-US" sz="2000"/>
              <a:t>Find-Module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C591EA-17C2-C5E5-919D-03F8972D28EE}"/>
              </a:ext>
            </a:extLst>
          </p:cNvPr>
          <p:cNvSpPr/>
          <p:nvPr/>
        </p:nvSpPr>
        <p:spPr>
          <a:xfrm>
            <a:off x="8390492" y="3428997"/>
            <a:ext cx="2963308" cy="15329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PSResourceGet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2584A-170E-8326-2EB5-91B0C91EB658}"/>
              </a:ext>
            </a:extLst>
          </p:cNvPr>
          <p:cNvSpPr txBox="1"/>
          <p:nvPr/>
        </p:nvSpPr>
        <p:spPr>
          <a:xfrm>
            <a:off x="8812070" y="5340597"/>
            <a:ext cx="2120152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Install-PSResource</a:t>
            </a:r>
          </a:p>
          <a:p>
            <a:r>
              <a:rPr lang="en-US" sz="2000"/>
              <a:t>Find-PSResource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0665EA-3B19-1AEC-2E63-2B6902FFA99F}"/>
              </a:ext>
            </a:extLst>
          </p:cNvPr>
          <p:cNvSpPr/>
          <p:nvPr/>
        </p:nvSpPr>
        <p:spPr>
          <a:xfrm>
            <a:off x="4530950" y="3428996"/>
            <a:ext cx="2963308" cy="153296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PowerShellGet v3 (3.x and above)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40F05EF5-F252-BB42-1BC0-77D1687377F5}"/>
              </a:ext>
            </a:extLst>
          </p:cNvPr>
          <p:cNvCxnSpPr>
            <a:cxnSpLocks/>
            <a:stCxn id="6" idx="1"/>
            <a:endCxn id="10" idx="3"/>
          </p:cNvCxnSpPr>
          <p:nvPr/>
        </p:nvCxnSpPr>
        <p:spPr>
          <a:xfrm rot="10800000" flipV="1">
            <a:off x="3517940" y="4195478"/>
            <a:ext cx="1013011" cy="1499061"/>
          </a:xfrm>
          <a:prstGeom prst="bentConnector3">
            <a:avLst>
              <a:gd name="adj1" fmla="val 50000"/>
            </a:avLst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DF0896-24D6-5C28-C600-B4D182D06839}"/>
              </a:ext>
            </a:extLst>
          </p:cNvPr>
          <p:cNvCxnSpPr>
            <a:endCxn id="4" idx="1"/>
          </p:cNvCxnSpPr>
          <p:nvPr/>
        </p:nvCxnSpPr>
        <p:spPr>
          <a:xfrm>
            <a:off x="7494258" y="4186989"/>
            <a:ext cx="896234" cy="84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156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E5EE2-0049-C131-DC27-62FE4CE85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8CABE2-702A-BFF1-D92B-2C437D544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PSResourceGet Introduction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C45837-B1C7-ADBB-F7DE-903C9BD8F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39718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Package </a:t>
            </a:r>
            <a:r>
              <a:rPr lang="en-GB"/>
              <a:t>manager for find</a:t>
            </a:r>
            <a:r>
              <a:rPr lang="en-GB" dirty="0"/>
              <a:t>, install and publish PowerShell resources (scripts, modules) from repositories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AFDC0E6-D99E-D24A-D7F2-837A7EB298C6}"/>
              </a:ext>
            </a:extLst>
          </p:cNvPr>
          <p:cNvSpPr/>
          <p:nvPr/>
        </p:nvSpPr>
        <p:spPr>
          <a:xfrm>
            <a:off x="703493" y="3428997"/>
            <a:ext cx="2963308" cy="153296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PowerShellGet v2 (2.x and below)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FDAA52-C145-E0C5-B8B6-D6545FA5C9B0}"/>
              </a:ext>
            </a:extLst>
          </p:cNvPr>
          <p:cNvSpPr txBox="1"/>
          <p:nvPr/>
        </p:nvSpPr>
        <p:spPr>
          <a:xfrm>
            <a:off x="1397787" y="5340597"/>
            <a:ext cx="2120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Install-Module</a:t>
            </a:r>
          </a:p>
          <a:p>
            <a:r>
              <a:rPr lang="en-US" sz="2000"/>
              <a:t>Find-Module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5128A54-351A-A3AD-1B48-F0A7BD6F6057}"/>
              </a:ext>
            </a:extLst>
          </p:cNvPr>
          <p:cNvSpPr/>
          <p:nvPr/>
        </p:nvSpPr>
        <p:spPr>
          <a:xfrm>
            <a:off x="8390492" y="3428997"/>
            <a:ext cx="2963308" cy="15329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PSResourceGet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0DA336-F6B9-D304-EED9-B32E9FF17A21}"/>
              </a:ext>
            </a:extLst>
          </p:cNvPr>
          <p:cNvSpPr txBox="1"/>
          <p:nvPr/>
        </p:nvSpPr>
        <p:spPr>
          <a:xfrm>
            <a:off x="8812070" y="5340597"/>
            <a:ext cx="2120152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Install-PSResource</a:t>
            </a:r>
          </a:p>
          <a:p>
            <a:r>
              <a:rPr lang="en-US" sz="2000"/>
              <a:t>Find-PSResource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B52809-07F4-2AFA-5F55-32DF55E97BB8}"/>
              </a:ext>
            </a:extLst>
          </p:cNvPr>
          <p:cNvSpPr/>
          <p:nvPr/>
        </p:nvSpPr>
        <p:spPr>
          <a:xfrm>
            <a:off x="4530950" y="3428996"/>
            <a:ext cx="2963308" cy="153296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PowerShellGet v3 (3.x and above)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1C0A072-67F1-AEC0-52D2-1B9CD2BDBA56}"/>
              </a:ext>
            </a:extLst>
          </p:cNvPr>
          <p:cNvCxnSpPr>
            <a:cxnSpLocks/>
            <a:stCxn id="6" idx="1"/>
            <a:endCxn id="10" idx="3"/>
          </p:cNvCxnSpPr>
          <p:nvPr/>
        </p:nvCxnSpPr>
        <p:spPr>
          <a:xfrm rot="10800000" flipV="1">
            <a:off x="3517940" y="4195478"/>
            <a:ext cx="1013011" cy="1499061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55F331-D3CA-DF02-C8FE-F68E2FA3861C}"/>
              </a:ext>
            </a:extLst>
          </p:cNvPr>
          <p:cNvCxnSpPr>
            <a:endCxn id="4" idx="1"/>
          </p:cNvCxnSpPr>
          <p:nvPr/>
        </p:nvCxnSpPr>
        <p:spPr>
          <a:xfrm>
            <a:off x="7494258" y="4186989"/>
            <a:ext cx="896234" cy="8491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659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F311B-BB56-AD1C-1296-E98DFBE60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68E87B-D755-2D5B-F662-F99E4CD1D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PowerShellGallery Introduction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49C2D3-16B7-12EE-8D9F-EA229FAF6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/>
              <a:t>Default repository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/>
              <a:t>Untrusted repository- community </a:t>
            </a:r>
            <a:r>
              <a:rPr lang="en-GB" dirty="0"/>
              <a:t>and </a:t>
            </a:r>
            <a:r>
              <a:rPr lang="en-GB"/>
              <a:t>enterprise packages present!</a:t>
            </a:r>
            <a:endParaRPr lang="en-GB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/>
              <a:t>Scenarios:</a:t>
            </a:r>
            <a:endParaRPr lang="en-GB" dirty="0"/>
          </a:p>
          <a:p>
            <a:pPr lvl="1">
              <a:lnSpc>
                <a:spcPct val="100000"/>
              </a:lnSpc>
            </a:pPr>
            <a:r>
              <a:rPr lang="en-GB" dirty="0"/>
              <a:t>Resource discovery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CI workflows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438F9D-E3A5-6F6A-CBF3-AA4DA42AC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612" y="3876104"/>
            <a:ext cx="6696634" cy="290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24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382F7-09B3-60B6-22F9-699944945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BC3FD-64F4-BEC2-CD85-9CC60811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Package Consumption Challenges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AAE6CC-2B97-BB2F-3F82-7859FA9F2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4000" dirty="0"/>
              <a:t>Determining package trust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4000" dirty="0"/>
              <a:t>Availability and reliability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4000" dirty="0"/>
              <a:t>Share packages privately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4000" dirty="0"/>
              <a:t>Supporting air gapped scenario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GB" sz="4000" dirty="0"/>
              <a:t>Integration with </a:t>
            </a:r>
            <a:r>
              <a:rPr lang="en-GB" sz="4000"/>
              <a:t>Azure resources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402290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62B3-6550-CCDC-2553-C89ECADE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 Registry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64EBD-6F0B-931B-C02A-A102476AF878}"/>
              </a:ext>
            </a:extLst>
          </p:cNvPr>
          <p:cNvSpPr txBox="1"/>
          <p:nvPr/>
        </p:nvSpPr>
        <p:spPr>
          <a:xfrm>
            <a:off x="4468238" y="1838397"/>
            <a:ext cx="2178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✅ OCI standard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EB9102-FDAC-A486-C8FB-37E835159D48}"/>
              </a:ext>
            </a:extLst>
          </p:cNvPr>
          <p:cNvGrpSpPr/>
          <p:nvPr/>
        </p:nvGrpSpPr>
        <p:grpSpPr>
          <a:xfrm>
            <a:off x="719847" y="1690688"/>
            <a:ext cx="7097949" cy="4496103"/>
            <a:chOff x="719847" y="1690688"/>
            <a:chExt cx="7097949" cy="449610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4BC3AE3-A9E2-E75B-89B4-2A81F16016ED}"/>
                </a:ext>
              </a:extLst>
            </p:cNvPr>
            <p:cNvGrpSpPr/>
            <p:nvPr/>
          </p:nvGrpSpPr>
          <p:grpSpPr>
            <a:xfrm>
              <a:off x="719847" y="1690688"/>
              <a:ext cx="3579779" cy="4496103"/>
              <a:chOff x="719847" y="1690688"/>
              <a:chExt cx="3579779" cy="449610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FF5756E-FB26-83D4-6515-81D9C0BB66F9}"/>
                  </a:ext>
                </a:extLst>
              </p:cNvPr>
              <p:cNvSpPr/>
              <p:nvPr/>
            </p:nvSpPr>
            <p:spPr>
              <a:xfrm>
                <a:off x="719847" y="1690688"/>
                <a:ext cx="3579779" cy="4496103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534BE4-3560-32A2-3C22-CDE4F285D691}"/>
                  </a:ext>
                </a:extLst>
              </p:cNvPr>
              <p:cNvSpPr txBox="1"/>
              <p:nvPr/>
            </p:nvSpPr>
            <p:spPr>
              <a:xfrm>
                <a:off x="1303506" y="1917599"/>
                <a:ext cx="23443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/>
                  <a:t>Registry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95D163-1EBF-89F0-C421-052D158BA7DD}"/>
                  </a:ext>
                </a:extLst>
              </p:cNvPr>
              <p:cNvSpPr/>
              <p:nvPr/>
            </p:nvSpPr>
            <p:spPr>
              <a:xfrm>
                <a:off x="1128409" y="2821371"/>
                <a:ext cx="2791838" cy="69552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chemeClr val="tx1"/>
                    </a:solidFill>
                  </a:rPr>
                  <a:t>Image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003DE0E-BFF5-CA85-6452-30774FA4C58E}"/>
                  </a:ext>
                </a:extLst>
              </p:cNvPr>
              <p:cNvSpPr/>
              <p:nvPr/>
            </p:nvSpPr>
            <p:spPr>
              <a:xfrm>
                <a:off x="1128409" y="3922510"/>
                <a:ext cx="2791838" cy="69552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chemeClr val="tx1"/>
                    </a:solidFill>
                  </a:rPr>
                  <a:t>Artifact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FFD7804-FFB3-84C0-EE2C-9E877F87F13F}"/>
                  </a:ext>
                </a:extLst>
              </p:cNvPr>
              <p:cNvSpPr/>
              <p:nvPr/>
            </p:nvSpPr>
            <p:spPr>
              <a:xfrm>
                <a:off x="1128409" y="4998590"/>
                <a:ext cx="2791838" cy="69552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chemeClr val="tx1"/>
                    </a:solidFill>
                  </a:rPr>
                  <a:t>Artifact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C7FF583-A211-8944-17F7-BFA41A566178}"/>
                </a:ext>
              </a:extLst>
            </p:cNvPr>
            <p:cNvGrpSpPr/>
            <p:nvPr/>
          </p:nvGrpSpPr>
          <p:grpSpPr>
            <a:xfrm>
              <a:off x="5025958" y="3355056"/>
              <a:ext cx="2791838" cy="1820051"/>
              <a:chOff x="5016230" y="3714986"/>
              <a:chExt cx="2791838" cy="182005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43452C-0392-9899-9576-117460B7A7A8}"/>
                  </a:ext>
                </a:extLst>
              </p:cNvPr>
              <p:cNvSpPr/>
              <p:nvPr/>
            </p:nvSpPr>
            <p:spPr>
              <a:xfrm>
                <a:off x="5016230" y="3714986"/>
                <a:ext cx="2791838" cy="182005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400">
                    <a:solidFill>
                      <a:schemeClr val="tx1"/>
                    </a:solidFill>
                  </a:rPr>
                  <a:t>.nupkg file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477F185-1C77-AB23-7AD0-8ECDE5BC064F}"/>
                  </a:ext>
                </a:extLst>
              </p:cNvPr>
              <p:cNvSpPr/>
              <p:nvPr/>
            </p:nvSpPr>
            <p:spPr>
              <a:xfrm>
                <a:off x="5016230" y="3714986"/>
                <a:ext cx="2791838" cy="69552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solidFill>
                      <a:schemeClr val="tx1"/>
                    </a:solidFill>
                  </a:rPr>
                  <a:t>Artifact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185FA19-325C-AC9D-F75E-5243175FD121}"/>
                </a:ext>
              </a:extLst>
            </p:cNvPr>
            <p:cNvCxnSpPr>
              <a:stCxn id="11" idx="1"/>
              <a:endCxn id="7" idx="3"/>
            </p:cNvCxnSpPr>
            <p:nvPr/>
          </p:nvCxnSpPr>
          <p:spPr>
            <a:xfrm flipH="1">
              <a:off x="3920247" y="4265082"/>
              <a:ext cx="1105711" cy="51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B9C4D3B-969E-1FA5-FD80-311B7986D489}"/>
              </a:ext>
            </a:extLst>
          </p:cNvPr>
          <p:cNvSpPr txBox="1"/>
          <p:nvPr/>
        </p:nvSpPr>
        <p:spPr>
          <a:xfrm>
            <a:off x="8725710" y="2480924"/>
            <a:ext cx="3219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è"/>
            </a:pPr>
            <a:r>
              <a:rPr lang="en-US" sz="3200"/>
              <a:t>Azure Container Registry (ACR)</a:t>
            </a:r>
          </a:p>
        </p:txBody>
      </p:sp>
    </p:spTree>
    <p:extLst>
      <p:ext uri="{BB962C8B-B14F-4D97-AF65-F5344CB8AC3E}">
        <p14:creationId xmlns:p14="http://schemas.microsoft.com/office/powerpoint/2010/main" val="3043342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A2BCB-FB3C-01D3-D0ED-EC9A98FF0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19DF773-D865-2C6C-ECFA-CD77F1FB4552}"/>
              </a:ext>
            </a:extLst>
          </p:cNvPr>
          <p:cNvSpPr/>
          <p:nvPr/>
        </p:nvSpPr>
        <p:spPr>
          <a:xfrm>
            <a:off x="5303470" y="5878027"/>
            <a:ext cx="3422241" cy="979973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000C705-2F49-AAB0-1A6B-880B0E2E7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Terminology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909920-19B8-4DE1-62EE-1EE66AC71EB7}"/>
              </a:ext>
            </a:extLst>
          </p:cNvPr>
          <p:cNvSpPr txBox="1"/>
          <p:nvPr/>
        </p:nvSpPr>
        <p:spPr>
          <a:xfrm>
            <a:off x="1332484" y="1583092"/>
            <a:ext cx="1791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ACR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A0EA7B-71F9-F957-1F3E-85190422DDF4}"/>
              </a:ext>
            </a:extLst>
          </p:cNvPr>
          <p:cNvSpPr txBox="1"/>
          <p:nvPr/>
        </p:nvSpPr>
        <p:spPr>
          <a:xfrm>
            <a:off x="5177005" y="1583092"/>
            <a:ext cx="3130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PSResourceGet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B8A64D-6CAD-B1FB-5B96-CDFC022CE695}"/>
              </a:ext>
            </a:extLst>
          </p:cNvPr>
          <p:cNvSpPr/>
          <p:nvPr/>
        </p:nvSpPr>
        <p:spPr>
          <a:xfrm>
            <a:off x="649935" y="2378022"/>
            <a:ext cx="2474259" cy="7933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Registry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3B7D9D-A273-3430-4C44-0E07278CFC78}"/>
              </a:ext>
            </a:extLst>
          </p:cNvPr>
          <p:cNvSpPr/>
          <p:nvPr/>
        </p:nvSpPr>
        <p:spPr>
          <a:xfrm>
            <a:off x="5451390" y="2378022"/>
            <a:ext cx="2474259" cy="7933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Repository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563892-5CE8-B86E-9AD6-A2A67437DDB1}"/>
              </a:ext>
            </a:extLst>
          </p:cNvPr>
          <p:cNvSpPr/>
          <p:nvPr/>
        </p:nvSpPr>
        <p:spPr>
          <a:xfrm>
            <a:off x="649934" y="3602538"/>
            <a:ext cx="2474259" cy="7933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Repository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F42F76-1335-7D3B-D787-AB914EC8A8E6}"/>
              </a:ext>
            </a:extLst>
          </p:cNvPr>
          <p:cNvSpPr/>
          <p:nvPr/>
        </p:nvSpPr>
        <p:spPr>
          <a:xfrm>
            <a:off x="5451390" y="3567484"/>
            <a:ext cx="2474259" cy="7933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Package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457EA8-EF37-3F4C-4027-B86D62B813C8}"/>
              </a:ext>
            </a:extLst>
          </p:cNvPr>
          <p:cNvSpPr/>
          <p:nvPr/>
        </p:nvSpPr>
        <p:spPr>
          <a:xfrm>
            <a:off x="649934" y="4827054"/>
            <a:ext cx="2474259" cy="7933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Tag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86615C-1A69-DDB8-D581-C8BA459D082B}"/>
              </a:ext>
            </a:extLst>
          </p:cNvPr>
          <p:cNvSpPr/>
          <p:nvPr/>
        </p:nvSpPr>
        <p:spPr>
          <a:xfrm>
            <a:off x="5451389" y="4741638"/>
            <a:ext cx="2474259" cy="7933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Version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90BE94-97DC-AEAD-DD83-9E0A2BDF5F65}"/>
              </a:ext>
            </a:extLst>
          </p:cNvPr>
          <p:cNvSpPr/>
          <p:nvPr/>
        </p:nvSpPr>
        <p:spPr>
          <a:xfrm>
            <a:off x="5451388" y="5915792"/>
            <a:ext cx="2474259" cy="7933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Tag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0F37EE-1D68-55E3-C874-F6CFB2415AB0}"/>
              </a:ext>
            </a:extLst>
          </p:cNvPr>
          <p:cNvSpPr/>
          <p:nvPr/>
        </p:nvSpPr>
        <p:spPr>
          <a:xfrm>
            <a:off x="9551655" y="5768503"/>
            <a:ext cx="2474259" cy="9029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Package keyword</a:t>
            </a:r>
          </a:p>
        </p:txBody>
      </p:sp>
      <p:sp>
        <p:nvSpPr>
          <p:cNvPr id="3" name="Equals 2">
            <a:extLst>
              <a:ext uri="{FF2B5EF4-FFF2-40B4-BE49-F238E27FC236}">
                <a16:creationId xmlns:a16="http://schemas.microsoft.com/office/drawing/2014/main" id="{03F3B7D1-7D7A-B092-E374-A2F7F4A79255}"/>
              </a:ext>
            </a:extLst>
          </p:cNvPr>
          <p:cNvSpPr/>
          <p:nvPr/>
        </p:nvSpPr>
        <p:spPr>
          <a:xfrm>
            <a:off x="3900688" y="2480241"/>
            <a:ext cx="774208" cy="627849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Equals 3">
            <a:extLst>
              <a:ext uri="{FF2B5EF4-FFF2-40B4-BE49-F238E27FC236}">
                <a16:creationId xmlns:a16="http://schemas.microsoft.com/office/drawing/2014/main" id="{12F8BCF3-DCA5-AAA3-07C6-E42D7642F795}"/>
              </a:ext>
            </a:extLst>
          </p:cNvPr>
          <p:cNvSpPr/>
          <p:nvPr/>
        </p:nvSpPr>
        <p:spPr>
          <a:xfrm>
            <a:off x="3900688" y="3701931"/>
            <a:ext cx="774208" cy="627849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Equals 5">
            <a:extLst>
              <a:ext uri="{FF2B5EF4-FFF2-40B4-BE49-F238E27FC236}">
                <a16:creationId xmlns:a16="http://schemas.microsoft.com/office/drawing/2014/main" id="{33D2C914-C0AA-4622-F2A7-85728B025A55}"/>
              </a:ext>
            </a:extLst>
          </p:cNvPr>
          <p:cNvSpPr/>
          <p:nvPr/>
        </p:nvSpPr>
        <p:spPr>
          <a:xfrm>
            <a:off x="3927765" y="4909817"/>
            <a:ext cx="774208" cy="627849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Equals 8">
            <a:extLst>
              <a:ext uri="{FF2B5EF4-FFF2-40B4-BE49-F238E27FC236}">
                <a16:creationId xmlns:a16="http://schemas.microsoft.com/office/drawing/2014/main" id="{1C0003A8-5AF8-2FF7-D16C-C13502287536}"/>
              </a:ext>
            </a:extLst>
          </p:cNvPr>
          <p:cNvSpPr/>
          <p:nvPr/>
        </p:nvSpPr>
        <p:spPr>
          <a:xfrm>
            <a:off x="8351547" y="6043555"/>
            <a:ext cx="774208" cy="627849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894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AA1CE-36D2-D1D1-7651-C719A0C82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AD6E19-7DF5-510E-E370-41C0E8314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1A949676-260A-E6ED-1B53-A75717D37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8900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1A0BB-21E9-37D6-7A57-E5061424C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371A2E-E443-668C-7B30-CD5C86699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ACR: Permissions with RBAC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17FE51-D674-6690-D6A3-1DF1593C5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/>
              <a:t>Public feed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/>
              <a:t>Private feed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/>
              <a:t>Grant permissions with RBAC:</a:t>
            </a:r>
          </a:p>
          <a:p>
            <a:pPr lvl="1"/>
            <a:r>
              <a:rPr lang="en-GB"/>
              <a:t>AcrPull</a:t>
            </a:r>
          </a:p>
          <a:p>
            <a:pPr lvl="1"/>
            <a:r>
              <a:rPr lang="en-GB"/>
              <a:t>AcrPush</a:t>
            </a:r>
          </a:p>
          <a:p>
            <a:pPr lvl="1"/>
            <a:r>
              <a:rPr lang="en-GB"/>
              <a:t>AcrDelete</a:t>
            </a:r>
          </a:p>
          <a:p>
            <a:pPr lvl="1"/>
            <a:r>
              <a:rPr lang="en-GB"/>
              <a:t>Owner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4989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E5031-463A-6BEC-667D-D443916AB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56C50A-D55F-C588-D6E1-9ABEBBC9D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3033D24F-78BD-0CCA-50C4-38316DD52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3931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2643D59-896E-68AE-5BCA-3F8558F198E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3</a:t>
            </a:r>
            <a:endParaRPr lang="en-GB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  <p:transition spd="slow" advTm="100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7F0B5-69D1-0FA2-9970-C224054AF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4370DA-3A46-52E6-3EF9-76B45ECF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ACR: Authentication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719CE8-59AF-E91A-8B76-EB148F741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/>
              <a:t>Authentication required for operation on repository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/>
              <a:t>Interactive auth</a:t>
            </a:r>
          </a:p>
          <a:p>
            <a:pPr lvl="1"/>
            <a:r>
              <a:rPr lang="en-GB"/>
              <a:t>Connect-AzAccount</a:t>
            </a:r>
          </a:p>
          <a:p>
            <a:pPr lvl="1"/>
            <a:r>
              <a:rPr lang="en-GB"/>
              <a:t>Login window</a:t>
            </a:r>
          </a:p>
          <a:p>
            <a:r>
              <a:rPr lang="en-GB"/>
              <a:t>Non-interactive auth</a:t>
            </a:r>
            <a:endParaRPr lang="en-GB" dirty="0"/>
          </a:p>
          <a:p>
            <a:pPr lvl="1"/>
            <a:r>
              <a:rPr lang="en-US"/>
              <a:t>Stored credentials via SecretManagement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1234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87F16-0E06-0573-8422-09B2260E6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329D7F-6ABE-D27D-57FE-8B7D0139F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Deep dive: Authentication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AD6E42-BC02-2987-B4DE-7F19883D7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è"/>
            </a:pPr>
            <a:r>
              <a:rPr lang="en-US"/>
              <a:t>Token based </a:t>
            </a:r>
          </a:p>
          <a:p>
            <a:pPr marL="0" indent="0">
              <a:buNone/>
            </a:pPr>
            <a:r>
              <a:rPr lang="en-US"/>
              <a:t>authentication</a:t>
            </a:r>
          </a:p>
          <a:p>
            <a:pPr marL="0" indent="0">
              <a:buNone/>
            </a:pPr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4112EAE-8915-6337-DADD-DF300523217A}"/>
              </a:ext>
            </a:extLst>
          </p:cNvPr>
          <p:cNvGrpSpPr/>
          <p:nvPr/>
        </p:nvGrpSpPr>
        <p:grpSpPr>
          <a:xfrm>
            <a:off x="4132613" y="1431165"/>
            <a:ext cx="5913912" cy="4675846"/>
            <a:chOff x="4132613" y="1431165"/>
            <a:chExt cx="5913912" cy="4675846"/>
          </a:xfrm>
        </p:grpSpPr>
        <p:pic>
          <p:nvPicPr>
            <p:cNvPr id="1036" name="Picture 12" descr="Interceptor using Access Token then Refresh Token Angular 2 ~ Thế Giới Giải Mã">
              <a:extLst>
                <a:ext uri="{FF2B5EF4-FFF2-40B4-BE49-F238E27FC236}">
                  <a16:creationId xmlns:a16="http://schemas.microsoft.com/office/drawing/2014/main" id="{D653F332-F042-075A-2CE8-A7400ECE43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2613" y="1431165"/>
              <a:ext cx="5913912" cy="4605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BD5205B-67C3-AD13-EE33-83A45A5397AC}"/>
                </a:ext>
              </a:extLst>
            </p:cNvPr>
            <p:cNvSpPr/>
            <p:nvPr/>
          </p:nvSpPr>
          <p:spPr>
            <a:xfrm rot="19568604">
              <a:off x="4629630" y="2927760"/>
              <a:ext cx="2150421" cy="76002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1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</a:rPr>
                <a:t>Login with AAD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103ECF-8B4E-810E-8CB8-F7104409404E}"/>
                </a:ext>
              </a:extLst>
            </p:cNvPr>
            <p:cNvSpPr/>
            <p:nvPr/>
          </p:nvSpPr>
          <p:spPr>
            <a:xfrm>
              <a:off x="6332821" y="3989418"/>
              <a:ext cx="1457392" cy="7600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3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</a:rPr>
                <a:t>Access Token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D46DA5-16E8-49DE-570C-EAE40C6852AD}"/>
                </a:ext>
              </a:extLst>
            </p:cNvPr>
            <p:cNvSpPr/>
            <p:nvPr/>
          </p:nvSpPr>
          <p:spPr>
            <a:xfrm>
              <a:off x="6338114" y="5346990"/>
              <a:ext cx="1796483" cy="7600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4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</a:rPr>
                <a:t>Resources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9D0BBC1-31B9-9616-D551-71561AE2867D}"/>
                </a:ext>
              </a:extLst>
            </p:cNvPr>
            <p:cNvSpPr/>
            <p:nvPr/>
          </p:nvSpPr>
          <p:spPr>
            <a:xfrm rot="19588965">
              <a:off x="6400036" y="1803296"/>
              <a:ext cx="1965348" cy="7600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5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</a:rPr>
                <a:t>Refresh Token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146ED1A-10FB-C8B3-14EA-BED08B1CD760}"/>
                </a:ext>
              </a:extLst>
            </p:cNvPr>
            <p:cNvSpPr/>
            <p:nvPr/>
          </p:nvSpPr>
          <p:spPr>
            <a:xfrm rot="19589249">
              <a:off x="7142318" y="3000826"/>
              <a:ext cx="1626919" cy="9509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</a:rPr>
                <a:t>2</a:t>
              </a:r>
            </a:p>
            <a:p>
              <a:pPr algn="ctr"/>
              <a:r>
                <a:rPr lang="en-US" b="1">
                  <a:solidFill>
                    <a:schemeClr val="tx1"/>
                  </a:solidFill>
                </a:rPr>
                <a:t>Access Token + Refresh Token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245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B70C9-0D7E-4E77-FA6B-393D20AB6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C10497-EFF7-A18B-52F8-FD4AF31CA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Deep dive: ORAS APIs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AE53D4-AD94-2AF2-C410-4D0BB4B28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REST calls to ACR with OCI spec APIs</a:t>
            </a:r>
          </a:p>
          <a:p>
            <a:r>
              <a:rPr lang="en-US"/>
              <a:t>Leverage ORAS (OCI Registry as Storage)</a:t>
            </a:r>
          </a:p>
          <a:p>
            <a:pPr lvl="1"/>
            <a:r>
              <a:rPr lang="en-US"/>
              <a:t>Recently released .NET SDK</a:t>
            </a:r>
          </a:p>
          <a:p>
            <a:r>
              <a:rPr lang="en-US"/>
              <a:t>Extend PSResourceGet’s support for other OCI compliant container registries</a:t>
            </a:r>
          </a:p>
          <a:p>
            <a:endParaRPr lang="en-US"/>
          </a:p>
          <a:p>
            <a:pPr marL="0" indent="0">
              <a:buNone/>
            </a:pPr>
            <a:r>
              <a:rPr lang="en-US">
                <a:hlinkClick r:id="rId3"/>
              </a:rPr>
              <a:t>https://github.com/opencontainers/image-spec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35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F2F29-133F-065D-4218-74516F091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D14982-2BF4-4923-EA57-26B1B928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Why should you use ACR?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66DADA-4C8F-80F4-3419-465E76D2E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Privacy</a:t>
            </a:r>
          </a:p>
          <a:p>
            <a:r>
              <a:rPr lang="en-GB"/>
              <a:t>Trust</a:t>
            </a:r>
          </a:p>
          <a:p>
            <a:r>
              <a:rPr lang="en-GB"/>
              <a:t>More </a:t>
            </a:r>
            <a:r>
              <a:rPr lang="en-GB" dirty="0"/>
              <a:t>secure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Availability and reliability (99.9% SLA)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/>
              <a:t>Authentication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/>
              <a:t>Upstream </a:t>
            </a:r>
            <a:r>
              <a:rPr lang="en-GB" dirty="0"/>
              <a:t>sources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Integration with other Azure resources</a:t>
            </a:r>
          </a:p>
        </p:txBody>
      </p:sp>
    </p:spTree>
    <p:extLst>
      <p:ext uri="{BB962C8B-B14F-4D97-AF65-F5344CB8AC3E}">
        <p14:creationId xmlns:p14="http://schemas.microsoft.com/office/powerpoint/2010/main" val="2097760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204A5-33AB-1049-50B2-42BC98392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F62219-FEE3-1DB7-3185-C162BD309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Integration with MAR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A5F84F-3A8F-5857-BAC0-DE0C59265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Microsoft Artifact Registry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Official registry for Microsoft images and artifacts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/>
              <a:t>Read </a:t>
            </a:r>
            <a:r>
              <a:rPr lang="en-GB" dirty="0"/>
              <a:t>only repository (unless you’re </a:t>
            </a:r>
            <a:r>
              <a:rPr lang="en-GB"/>
              <a:t>a Microsoft team)</a:t>
            </a:r>
          </a:p>
          <a:p>
            <a:r>
              <a:rPr lang="en-GB"/>
              <a:t>Search for ‘psresource’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Benefits:</a:t>
            </a:r>
          </a:p>
          <a:p>
            <a:pPr lvl="1"/>
            <a:r>
              <a:rPr lang="en-GB" dirty="0"/>
              <a:t>Trust</a:t>
            </a:r>
          </a:p>
          <a:p>
            <a:pPr lvl="1"/>
            <a:r>
              <a:rPr lang="en-GB" dirty="0"/>
              <a:t>Better reliability</a:t>
            </a:r>
          </a:p>
        </p:txBody>
      </p:sp>
      <p:sp>
        <p:nvSpPr>
          <p:cNvPr id="4" name="Star: 7 Points 3">
            <a:extLst>
              <a:ext uri="{FF2B5EF4-FFF2-40B4-BE49-F238E27FC236}">
                <a16:creationId xmlns:a16="http://schemas.microsoft.com/office/drawing/2014/main" id="{B582CB53-76FA-9092-BD90-35CB7DB4E355}"/>
              </a:ext>
            </a:extLst>
          </p:cNvPr>
          <p:cNvSpPr/>
          <p:nvPr/>
        </p:nvSpPr>
        <p:spPr>
          <a:xfrm>
            <a:off x="7851531" y="3803040"/>
            <a:ext cx="4123592" cy="2610704"/>
          </a:xfrm>
          <a:prstGeom prst="star7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  <a:p>
            <a:pPr algn="ctr"/>
            <a:r>
              <a:rPr lang="en-US" sz="2800">
                <a:solidFill>
                  <a:schemeClr val="tx1"/>
                </a:solidFill>
              </a:rPr>
              <a:t>Az modules are live on MAR!</a:t>
            </a:r>
          </a:p>
        </p:txBody>
      </p:sp>
    </p:spTree>
    <p:extLst>
      <p:ext uri="{BB962C8B-B14F-4D97-AF65-F5344CB8AC3E}">
        <p14:creationId xmlns:p14="http://schemas.microsoft.com/office/powerpoint/2010/main" val="1431133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6F1CE-AF30-24B2-805A-6D92A42E5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149451-A31D-EA47-FB5B-BCA651678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F4EF0BB2-9370-4443-77EF-66B0442A6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9327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6AB43-9F22-6D21-99F3-7F9BBCAD7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D79A949-73CA-56C5-FAF8-5E45F2B8D114}"/>
              </a:ext>
            </a:extLst>
          </p:cNvPr>
          <p:cNvSpPr/>
          <p:nvPr/>
        </p:nvSpPr>
        <p:spPr>
          <a:xfrm>
            <a:off x="5971403" y="5953554"/>
            <a:ext cx="2953263" cy="862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541849-3787-8199-559E-B3843248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Central Repository solution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C158F0-E307-5F58-7D53-7BD66BA61558}"/>
              </a:ext>
            </a:extLst>
          </p:cNvPr>
          <p:cNvSpPr/>
          <p:nvPr/>
        </p:nvSpPr>
        <p:spPr>
          <a:xfrm>
            <a:off x="679622" y="1810266"/>
            <a:ext cx="2953264" cy="1618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ACR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40857E-B0B4-916D-95C2-4799020B94DD}"/>
              </a:ext>
            </a:extLst>
          </p:cNvPr>
          <p:cNvSpPr/>
          <p:nvPr/>
        </p:nvSpPr>
        <p:spPr>
          <a:xfrm>
            <a:off x="4860324" y="1810266"/>
            <a:ext cx="2953264" cy="16187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MAR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240C9F-3B26-C430-7FE0-3CD821D24796}"/>
              </a:ext>
            </a:extLst>
          </p:cNvPr>
          <p:cNvSpPr/>
          <p:nvPr/>
        </p:nvSpPr>
        <p:spPr>
          <a:xfrm>
            <a:off x="679622" y="5513408"/>
            <a:ext cx="2953263" cy="8625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PSResourceGet</a:t>
            </a:r>
          </a:p>
        </p:txBody>
      </p:sp>
      <p:pic>
        <p:nvPicPr>
          <p:cNvPr id="16" name="Picture 15" descr="A logo of a microsoft company&#10;&#10;AI-generated content may be incorrect.">
            <a:extLst>
              <a:ext uri="{FF2B5EF4-FFF2-40B4-BE49-F238E27FC236}">
                <a16:creationId xmlns:a16="http://schemas.microsoft.com/office/drawing/2014/main" id="{376222C2-A9CA-2D3F-6084-E0C314BEB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708" y="1865871"/>
            <a:ext cx="753762" cy="75376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3C5FBA0-5281-3818-AF48-26F3AC459D11}"/>
              </a:ext>
            </a:extLst>
          </p:cNvPr>
          <p:cNvSpPr/>
          <p:nvPr/>
        </p:nvSpPr>
        <p:spPr>
          <a:xfrm>
            <a:off x="4860324" y="5513408"/>
            <a:ext cx="2953263" cy="8625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PSResourceGet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4B68A6-C2E8-D761-5892-C7FA4680F340}"/>
              </a:ext>
            </a:extLst>
          </p:cNvPr>
          <p:cNvCxnSpPr>
            <a:stCxn id="8" idx="0"/>
            <a:endCxn id="6" idx="2"/>
          </p:cNvCxnSpPr>
          <p:nvPr/>
        </p:nvCxnSpPr>
        <p:spPr>
          <a:xfrm flipV="1">
            <a:off x="2156254" y="3429000"/>
            <a:ext cx="0" cy="2084408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C054CF-6D31-9599-BC19-B6494FFCA41F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6336955" y="3429000"/>
            <a:ext cx="1" cy="2084408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337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1D6EC-703C-8C17-393A-9F9325460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191FB35-1AA8-CBD8-5CA0-A812D0CDF7B3}"/>
              </a:ext>
            </a:extLst>
          </p:cNvPr>
          <p:cNvSpPr/>
          <p:nvPr/>
        </p:nvSpPr>
        <p:spPr>
          <a:xfrm>
            <a:off x="5971403" y="5953554"/>
            <a:ext cx="2953263" cy="862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D617EDB-4AC5-0415-B680-1064B9FA5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Central Repository solution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DA34BC-A5D5-4713-CE17-6475E47DCBC7}"/>
              </a:ext>
            </a:extLst>
          </p:cNvPr>
          <p:cNvSpPr/>
          <p:nvPr/>
        </p:nvSpPr>
        <p:spPr>
          <a:xfrm>
            <a:off x="679622" y="1810266"/>
            <a:ext cx="2953264" cy="16187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ACR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C6FECD-D55F-FE68-A55B-4ABC6F42001A}"/>
              </a:ext>
            </a:extLst>
          </p:cNvPr>
          <p:cNvSpPr/>
          <p:nvPr/>
        </p:nvSpPr>
        <p:spPr>
          <a:xfrm>
            <a:off x="4860324" y="1810266"/>
            <a:ext cx="2953264" cy="161873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MAR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634EB6-0473-D3F4-4383-FD1C909E5A2C}"/>
              </a:ext>
            </a:extLst>
          </p:cNvPr>
          <p:cNvSpPr/>
          <p:nvPr/>
        </p:nvSpPr>
        <p:spPr>
          <a:xfrm>
            <a:off x="679622" y="5513408"/>
            <a:ext cx="2953263" cy="8625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PSResourceGet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2A2CC0-F38E-DE8D-99EE-934082A5BC44}"/>
              </a:ext>
            </a:extLst>
          </p:cNvPr>
          <p:cNvSpPr/>
          <p:nvPr/>
        </p:nvSpPr>
        <p:spPr>
          <a:xfrm>
            <a:off x="8559114" y="1810266"/>
            <a:ext cx="2953264" cy="11738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MAR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EC9C52-4F86-E0D7-1A22-7147C8B618D1}"/>
              </a:ext>
            </a:extLst>
          </p:cNvPr>
          <p:cNvSpPr/>
          <p:nvPr/>
        </p:nvSpPr>
        <p:spPr>
          <a:xfrm>
            <a:off x="8559114" y="3729446"/>
            <a:ext cx="2953264" cy="10386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ACR</a:t>
            </a:r>
          </a:p>
        </p:txBody>
      </p:sp>
      <p:pic>
        <p:nvPicPr>
          <p:cNvPr id="16" name="Picture 15" descr="A logo of a microsoft company&#10;&#10;AI-generated content may be incorrect.">
            <a:extLst>
              <a:ext uri="{FF2B5EF4-FFF2-40B4-BE49-F238E27FC236}">
                <a16:creationId xmlns:a16="http://schemas.microsoft.com/office/drawing/2014/main" id="{DBE07E35-C50C-5985-01CB-51DC16D55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708" y="1865871"/>
            <a:ext cx="753762" cy="753762"/>
          </a:xfrm>
          <a:prstGeom prst="rect">
            <a:avLst/>
          </a:prstGeom>
        </p:spPr>
      </p:pic>
      <p:pic>
        <p:nvPicPr>
          <p:cNvPr id="17" name="Picture 16" descr="A logo of a microsoft company&#10;&#10;AI-generated content may be incorrect.">
            <a:extLst>
              <a:ext uri="{FF2B5EF4-FFF2-40B4-BE49-F238E27FC236}">
                <a16:creationId xmlns:a16="http://schemas.microsoft.com/office/drawing/2014/main" id="{0176BB75-1D34-9568-7FAA-10A6B20D6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675" y="1865871"/>
            <a:ext cx="753762" cy="75376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1E2D4FB-820D-E462-199B-5DFEBDDA58C8}"/>
              </a:ext>
            </a:extLst>
          </p:cNvPr>
          <p:cNvSpPr/>
          <p:nvPr/>
        </p:nvSpPr>
        <p:spPr>
          <a:xfrm>
            <a:off x="4860324" y="5513408"/>
            <a:ext cx="2953263" cy="8625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PSResourceGet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604F42-F60D-568C-D4A9-CEBD42A49F9B}"/>
              </a:ext>
            </a:extLst>
          </p:cNvPr>
          <p:cNvSpPr/>
          <p:nvPr/>
        </p:nvSpPr>
        <p:spPr>
          <a:xfrm>
            <a:off x="8559114" y="5513408"/>
            <a:ext cx="2953263" cy="8625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PSResourceGet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4F1C101-4030-339E-B170-623EE53D18AE}"/>
              </a:ext>
            </a:extLst>
          </p:cNvPr>
          <p:cNvCxnSpPr>
            <a:stCxn id="8" idx="0"/>
            <a:endCxn id="6" idx="2"/>
          </p:cNvCxnSpPr>
          <p:nvPr/>
        </p:nvCxnSpPr>
        <p:spPr>
          <a:xfrm flipV="1">
            <a:off x="2156254" y="3429000"/>
            <a:ext cx="0" cy="2084408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C42D06-8991-A316-F37F-E0580ADAECC3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6336955" y="3429000"/>
            <a:ext cx="1" cy="2084408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C15DE2-E54E-AAD4-6D80-090D359BC0F0}"/>
              </a:ext>
            </a:extLst>
          </p:cNvPr>
          <p:cNvCxnSpPr>
            <a:stCxn id="19" idx="0"/>
            <a:endCxn id="11" idx="2"/>
          </p:cNvCxnSpPr>
          <p:nvPr/>
        </p:nvCxnSpPr>
        <p:spPr>
          <a:xfrm flipV="1">
            <a:off x="10035746" y="4768120"/>
            <a:ext cx="0" cy="745288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6D84CA-FF28-4F34-8AE5-C688E208D40D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10035746" y="2984158"/>
            <a:ext cx="0" cy="745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472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99BB7-B059-72B8-9737-F5B23DA64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493D9D-335A-64D7-1D39-6A07E9F96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343201BA-FCDD-64E9-D8B1-A009C6DE4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5808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93E23-31D7-20B8-CF68-18468BAA4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C3AC08-F6AF-7E62-53E9-06635E321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531" y="1863970"/>
            <a:ext cx="6533720" cy="49236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279C6854-E010-A411-32FA-144BB0B6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Expected Results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512957-9876-4AC0-2E97-10A6784B9A8F}"/>
              </a:ext>
            </a:extLst>
          </p:cNvPr>
          <p:cNvSpPr txBox="1"/>
          <p:nvPr/>
        </p:nvSpPr>
        <p:spPr>
          <a:xfrm>
            <a:off x="1565031" y="1690688"/>
            <a:ext cx="518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EE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26039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012733"/>
      </p:ext>
    </p:extLst>
  </p:cSld>
  <p:clrMapOvr>
    <a:masterClrMapping/>
  </p:clrMapOvr>
  <p:transition spd="slow" advTm="1000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EEAFD-52DD-4E7F-36B2-A090170C1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08C78CBC-CE27-5E08-031B-9DD546D77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9" y="2036541"/>
            <a:ext cx="12116342" cy="23713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E516CD-EFB9-0C49-4487-3038E3FB74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0"/>
          <a:stretch>
            <a:fillRect/>
          </a:stretch>
        </p:blipFill>
        <p:spPr>
          <a:xfrm>
            <a:off x="37829" y="4753752"/>
            <a:ext cx="12154171" cy="21042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79F3B5D8-0AA9-A455-38DC-FED80BFC0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Expected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82204D-E904-D01C-D89C-4D9580F24793}"/>
              </a:ext>
            </a:extLst>
          </p:cNvPr>
          <p:cNvSpPr txBox="1"/>
          <p:nvPr/>
        </p:nvSpPr>
        <p:spPr>
          <a:xfrm>
            <a:off x="2535115" y="1390210"/>
            <a:ext cx="518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EE0000"/>
                </a:solidFill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56A0D8-5A79-851C-CAE9-92CB0B38B157}"/>
              </a:ext>
            </a:extLst>
          </p:cNvPr>
          <p:cNvSpPr txBox="1"/>
          <p:nvPr/>
        </p:nvSpPr>
        <p:spPr>
          <a:xfrm>
            <a:off x="2620108" y="6086842"/>
            <a:ext cx="518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EE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6458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0E441-68B5-3085-D7BC-35A9B641C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3CCF8A-4AC6-F762-57A4-214A62A37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Why </a:t>
            </a:r>
            <a:r>
              <a:rPr lang="fr-FR"/>
              <a:t>ACR with upstream </a:t>
            </a:r>
            <a:r>
              <a:rPr lang="fr-FR" dirty="0"/>
              <a:t>MAR?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AD45A6-58EC-B419-FED6-21C015C1B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Improved trust and security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Better reliability for consuming essential packages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More secure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/>
              <a:t>Air </a:t>
            </a:r>
            <a:r>
              <a:rPr lang="en-GB" dirty="0"/>
              <a:t>gapped solution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Integration with Azure Management services, Azure security services and Azure access control</a:t>
            </a:r>
          </a:p>
        </p:txBody>
      </p:sp>
    </p:spTree>
    <p:extLst>
      <p:ext uri="{BB962C8B-B14F-4D97-AF65-F5344CB8AC3E}">
        <p14:creationId xmlns:p14="http://schemas.microsoft.com/office/powerpoint/2010/main" val="2652102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98B45-568F-9246-14F8-6FA842DB9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97475B-3EDE-0BD6-D608-1A719F26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Future work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16C75C-3D44-61B0-C267-00E1F1DA1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/>
              <a:t>More Microsoft modules coming soon to MAR!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/>
              <a:t>MAR = “Trusted </a:t>
            </a:r>
            <a:r>
              <a:rPr lang="en-GB" dirty="0"/>
              <a:t>repository for all Microsoft owned PSResources</a:t>
            </a:r>
            <a:r>
              <a:rPr lang="en-GB"/>
              <a:t>/packages”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/>
              <a:t>Cmdlet support for initial upstream pull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Cache support (faster installations)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Tagging packages and tag search to discover security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Unlisting</a:t>
            </a:r>
          </a:p>
        </p:txBody>
      </p:sp>
    </p:spTree>
    <p:extLst>
      <p:ext uri="{BB962C8B-B14F-4D97-AF65-F5344CB8AC3E}">
        <p14:creationId xmlns:p14="http://schemas.microsoft.com/office/powerpoint/2010/main" val="1566652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0047B-6831-887E-F730-95710930F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87E11F-826E-C3D6-0265-037CE6FFE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Key Takeaways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D6DB0B-B921-DC63-72DD-63597481A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ContainerRegistries like ACR provide a secure private gallery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PSGallery is an untrusted repository!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MAR, Microsoft’s trusted source of artifacts, will soon be the trusted feed for all Microsoft owned PSResources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/>
              <a:t>ACR registry with MAR upstream -&gt; central repository solution for your supply chain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915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AD56F-46B5-8D08-4A6B-CF2C33D53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0624A8-315D-07B8-C1AC-5534CDCD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Get involved!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ED585F-9EDC-53F5-FE87-86B6364BC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To onboard to ACR</a:t>
            </a:r>
            <a:r>
              <a:rPr lang="en-GB"/>
              <a:t>: </a:t>
            </a:r>
            <a:r>
              <a:rPr lang="en-GB">
                <a:hlinkClick r:id="rId3"/>
              </a:rPr>
              <a:t>aka.ms/psgetACR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To onboard to MAR as a user</a:t>
            </a:r>
            <a:r>
              <a:rPr lang="en-GB"/>
              <a:t>: </a:t>
            </a:r>
            <a:r>
              <a:rPr lang="en-GB">
                <a:hlinkClick r:id="rId4"/>
              </a:rPr>
              <a:t>aka.ms/psgetMAR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To onboard to </a:t>
            </a:r>
            <a:r>
              <a:rPr lang="en-GB"/>
              <a:t>MAR as a </a:t>
            </a:r>
            <a:r>
              <a:rPr lang="en-GB" dirty="0"/>
              <a:t>Microsoft team: </a:t>
            </a:r>
            <a:r>
              <a:rPr lang="en-GB"/>
              <a:t>reach out!</a:t>
            </a:r>
            <a:endParaRPr lang="en-GB" dirty="0"/>
          </a:p>
          <a:p>
            <a:r>
              <a:rPr lang="en-GB" dirty="0"/>
              <a:t>Bugs, feature requests: </a:t>
            </a:r>
            <a:r>
              <a:rPr lang="en-GB" dirty="0">
                <a:hlinkClick r:id="rId5"/>
              </a:rPr>
              <a:t>https://github.com/PowerShell/PSResourceGet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7807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latin typeface="Stencil" panose="040409050D0802020404" pitchFamily="82" charset="0"/>
              </a:rPr>
              <a:t>1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31530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753309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Anam Navied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546605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3">
            <a:extLst>
              <a:ext uri="{FF2B5EF4-FFF2-40B4-BE49-F238E27FC236}">
                <a16:creationId xmlns:a16="http://schemas.microsoft.com/office/drawing/2014/main" id="{0E2348EB-2258-5792-670F-322202E630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975630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US" sz="6000" b="1" dirty="0">
                <a:solidFill>
                  <a:srgbClr val="346296"/>
                </a:solidFill>
                <a:latin typeface="+mn-lt"/>
              </a:rPr>
              <a:t>PSResourceGet: Enhancing Trust in the Supply Chain with Container Registry Galleries</a:t>
            </a:r>
            <a:endParaRPr lang="en-DE" sz="6000" b="1" dirty="0">
              <a:solidFill>
                <a:srgbClr val="34629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3816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531CB4D-40EE-4CEA-4C1F-A86C158A8A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9061" y="630961"/>
            <a:ext cx="9733280" cy="1325563"/>
          </a:xfrm>
        </p:spPr>
        <p:txBody>
          <a:bodyPr/>
          <a:lstStyle/>
          <a:p>
            <a:pPr rtl="0" eaLnBrk="1" latinLnBrk="0" hangingPunct="1"/>
            <a:r>
              <a:rPr lang="fr-FR" sz="4000" b="1" kern="1200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Many thanks to our sponsors:</a:t>
            </a:r>
            <a:endParaRPr lang="en-DE"/>
          </a:p>
        </p:txBody>
      </p:sp>
      <p:pic>
        <p:nvPicPr>
          <p:cNvPr id="6" name="Image 5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055FC4D-305C-B66C-BD15-95904A343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384" y="1830625"/>
            <a:ext cx="7643232" cy="402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Software Engineer 2 on the PowerShell team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Work on PSResourceGet, PSGallery, Security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First </a:t>
            </a:r>
            <a:r>
              <a:rPr lang="en-US" dirty="0" err="1"/>
              <a:t>PSConfEU</a:t>
            </a:r>
            <a:r>
              <a:rPr lang="en-US" dirty="0"/>
              <a:t>!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3F84C9-7486-D81C-EDE7-12CE856D5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2" y="324852"/>
            <a:ext cx="7886485" cy="1325563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Anam Navied</a:t>
            </a:r>
            <a:endParaRPr lang="en-DE" sz="6600" dirty="0">
              <a:solidFill>
                <a:srgbClr val="346296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A person smiling at camera&#10;&#10;AI-generated content may be incorrect.">
            <a:extLst>
              <a:ext uri="{FF2B5EF4-FFF2-40B4-BE49-F238E27FC236}">
                <a16:creationId xmlns:a16="http://schemas.microsoft.com/office/drawing/2014/main" id="{AB0D9DEE-3048-BA14-5A21-C843634B4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48" y="292796"/>
            <a:ext cx="3050406" cy="305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45728-489C-4044-56E4-16B1A8A72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E92AB4-7885-26F8-7FCA-FE391F9E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PSResourceGet Introduction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4691BA-F4BC-693F-8677-72E73DDE3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39718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Package </a:t>
            </a:r>
            <a:r>
              <a:rPr lang="en-GB"/>
              <a:t>manager for find</a:t>
            </a:r>
            <a:r>
              <a:rPr lang="en-GB" dirty="0"/>
              <a:t>, install and publish PowerShell resources (scripts, modules) from repositories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295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3181A-11EA-C5D1-ADE1-A79157A51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7F3C31-53A9-C3A6-4D9D-E6547F78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PSResourceGet Introduction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3B09B5-E346-5E82-F26E-61AB816D1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39718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Package </a:t>
            </a:r>
            <a:r>
              <a:rPr lang="en-GB"/>
              <a:t>manager for find</a:t>
            </a:r>
            <a:r>
              <a:rPr lang="en-GB" dirty="0"/>
              <a:t>, install and publish PowerShell resources (scripts, modules) from repositories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049B9D5-B302-8CA7-3625-C02EE4F8798D}"/>
              </a:ext>
            </a:extLst>
          </p:cNvPr>
          <p:cNvSpPr/>
          <p:nvPr/>
        </p:nvSpPr>
        <p:spPr>
          <a:xfrm>
            <a:off x="703493" y="3428997"/>
            <a:ext cx="2963308" cy="1532965"/>
          </a:xfrm>
          <a:prstGeom prst="roundRect">
            <a:avLst/>
          </a:prstGeom>
          <a:solidFill>
            <a:srgbClr val="F2869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PowerShellGet v2 (2.x and below)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60471E-F6D9-E120-A4C4-4BE797486715}"/>
              </a:ext>
            </a:extLst>
          </p:cNvPr>
          <p:cNvSpPr txBox="1"/>
          <p:nvPr/>
        </p:nvSpPr>
        <p:spPr>
          <a:xfrm>
            <a:off x="1397787" y="5340597"/>
            <a:ext cx="2120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Install-Module</a:t>
            </a:r>
          </a:p>
          <a:p>
            <a:r>
              <a:rPr lang="en-US" sz="2000"/>
              <a:t>Find-Module</a:t>
            </a:r>
          </a:p>
        </p:txBody>
      </p:sp>
    </p:spTree>
    <p:extLst>
      <p:ext uri="{BB962C8B-B14F-4D97-AF65-F5344CB8AC3E}">
        <p14:creationId xmlns:p14="http://schemas.microsoft.com/office/powerpoint/2010/main" val="1276393943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10B4CA76F661498C662C4D69800553" ma:contentTypeVersion="13" ma:contentTypeDescription="Create a new document." ma:contentTypeScope="" ma:versionID="8e04fcd09f7a7dfd06ff4a6ceabf43dc">
  <xsd:schema xmlns:xsd="http://www.w3.org/2001/XMLSchema" xmlns:xs="http://www.w3.org/2001/XMLSchema" xmlns:p="http://schemas.microsoft.com/office/2006/metadata/properties" xmlns:ns2="58c243a5-121d-4837-b81c-114e1b569ece" xmlns:ns3="77f18391-c91f-4725-9130-63caf76c1806" targetNamespace="http://schemas.microsoft.com/office/2006/metadata/properties" ma:root="true" ma:fieldsID="665b7cb087352da028993c4fb985284c" ns2:_="" ns3:_="">
    <xsd:import namespace="58c243a5-121d-4837-b81c-114e1b569ece"/>
    <xsd:import namespace="77f18391-c91f-4725-9130-63caf76c180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c243a5-121d-4837-b81c-114e1b569e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f18391-c91f-4725-9130-63caf76c180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308bfb8-9000-4349-8794-c2de05f0bbcb}" ma:internalName="TaxCatchAll" ma:showField="CatchAllData" ma:web="77f18391-c91f-4725-9130-63caf76c180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8c243a5-121d-4837-b81c-114e1b569ece">
      <Terms xmlns="http://schemas.microsoft.com/office/infopath/2007/PartnerControls"/>
    </lcf76f155ced4ddcb4097134ff3c332f>
    <TaxCatchAll xmlns="77f18391-c91f-4725-9130-63caf76c1806" xsi:nil="true"/>
  </documentManagement>
</p:properties>
</file>

<file path=customXml/itemProps1.xml><?xml version="1.0" encoding="utf-8"?>
<ds:datastoreItem xmlns:ds="http://schemas.openxmlformats.org/officeDocument/2006/customXml" ds:itemID="{79243F5F-D51B-403B-A401-EA162F276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c243a5-121d-4837-b81c-114e1b569ece"/>
    <ds:schemaRef ds:uri="77f18391-c91f-4725-9130-63caf76c180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D9B22B-F436-4FE5-B6C0-65AB2260F5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9C06E3-346E-408E-B352-32E922A070CE}">
  <ds:schemaRefs>
    <ds:schemaRef ds:uri="http://schemas.microsoft.com/office/2006/metadata/properties"/>
    <ds:schemaRef ds:uri="http://schemas.microsoft.com/office/infopath/2007/PartnerControls"/>
    <ds:schemaRef ds:uri="2347cc20-e10c-452d-848a-c18e83138525"/>
    <ds:schemaRef ds:uri="85c0ce47-fe9c-4809-bf88-519c39a738e6"/>
    <ds:schemaRef ds:uri="58c243a5-121d-4837-b81c-114e1b569ece"/>
    <ds:schemaRef ds:uri="77f18391-c91f-4725-9130-63caf76c1806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719</Words>
  <Application>Microsoft Office PowerPoint</Application>
  <PresentationFormat>Widescreen</PresentationFormat>
  <Paragraphs>214</Paragraphs>
  <Slides>35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Calibri</vt:lpstr>
      <vt:lpstr>Segoe UI</vt:lpstr>
      <vt:lpstr>Segoe UI Light</vt:lpstr>
      <vt:lpstr>Stencil</vt:lpstr>
      <vt:lpstr>Wingdings</vt:lpstr>
      <vt:lpstr>Title</vt:lpstr>
      <vt:lpstr>Blank</vt:lpstr>
      <vt:lpstr>Speaker's slide</vt:lpstr>
      <vt:lpstr>Content</vt:lpstr>
      <vt:lpstr>Next Up:</vt:lpstr>
      <vt:lpstr>3</vt:lpstr>
      <vt:lpstr>2</vt:lpstr>
      <vt:lpstr>1</vt:lpstr>
      <vt:lpstr>PSResourceGet: Enhancing Trust in the Supply Chain with Container Registry Galleries</vt:lpstr>
      <vt:lpstr>Many thanks to our sponsors:</vt:lpstr>
      <vt:lpstr>Anam Navied</vt:lpstr>
      <vt:lpstr>PSResourceGet Introduction</vt:lpstr>
      <vt:lpstr>PSResourceGet Introduction</vt:lpstr>
      <vt:lpstr>PSResourceGet Introduction</vt:lpstr>
      <vt:lpstr>PSResourceGet Introduction</vt:lpstr>
      <vt:lpstr>PSResourceGet Introduction</vt:lpstr>
      <vt:lpstr>PowerShellGallery Introduction</vt:lpstr>
      <vt:lpstr>Package Consumption Challenges</vt:lpstr>
      <vt:lpstr>Container Registry</vt:lpstr>
      <vt:lpstr>Terminology</vt:lpstr>
      <vt:lpstr>Demos</vt:lpstr>
      <vt:lpstr>ACR: Permissions with RBAC</vt:lpstr>
      <vt:lpstr>Demos</vt:lpstr>
      <vt:lpstr>ACR: Authentication</vt:lpstr>
      <vt:lpstr>Deep dive: Authentication</vt:lpstr>
      <vt:lpstr>Deep dive: ORAS APIs</vt:lpstr>
      <vt:lpstr>Why should you use ACR?</vt:lpstr>
      <vt:lpstr>Integration with MAR</vt:lpstr>
      <vt:lpstr>Demos</vt:lpstr>
      <vt:lpstr>Central Repository solution</vt:lpstr>
      <vt:lpstr>Central Repository solution</vt:lpstr>
      <vt:lpstr>Demos</vt:lpstr>
      <vt:lpstr>Expected Results</vt:lpstr>
      <vt:lpstr>Expected Results</vt:lpstr>
      <vt:lpstr>Why ACR with upstream MAR?</vt:lpstr>
      <vt:lpstr>Future work</vt:lpstr>
      <vt:lpstr>Key Takeaways</vt:lpstr>
      <vt:lpstr>Get involved!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2024-03-26T13:08:23Z</dcterms:created>
  <dcterms:modified xsi:type="dcterms:W3CDTF">2025-06-24T15:11:56Z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0x0101006910B4CA76F661498C662C4D69800553</vt:lpwstr>
  </property>
  <property fmtid="{D5CDD505-2E9C-101B-9397-08002B2CF9AE}" pid="3" name="MediaServiceImageTags">
    <vt:lpwstr/>
  </property>
</Properties>
</file>